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5" r:id="rId3"/>
    <p:sldId id="286" r:id="rId4"/>
    <p:sldId id="287" r:id="rId5"/>
    <p:sldId id="288" r:id="rId6"/>
    <p:sldId id="262" r:id="rId7"/>
    <p:sldId id="294" r:id="rId8"/>
    <p:sldId id="289" r:id="rId9"/>
    <p:sldId id="291" r:id="rId10"/>
    <p:sldId id="272" r:id="rId11"/>
    <p:sldId id="267" r:id="rId12"/>
    <p:sldId id="299" r:id="rId13"/>
    <p:sldId id="300" r:id="rId14"/>
    <p:sldId id="292" r:id="rId15"/>
    <p:sldId id="265" r:id="rId16"/>
    <p:sldId id="290" r:id="rId17"/>
    <p:sldId id="293" r:id="rId18"/>
    <p:sldId id="279" r:id="rId19"/>
    <p:sldId id="295" r:id="rId20"/>
    <p:sldId id="280" r:id="rId21"/>
    <p:sldId id="296" r:id="rId22"/>
    <p:sldId id="297" r:id="rId23"/>
    <p:sldId id="271" r:id="rId24"/>
    <p:sldId id="298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ED6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27B30-A170-44B7-AFCC-23A3FCA165EC}" type="datetimeFigureOut">
              <a:rPr lang="en-NZ" smtClean="0"/>
              <a:t>3/05/2019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E9A84-B17E-4524-868D-42A7FBB798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729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03811-ECA4-48CE-A90E-5CAC9CF59A7D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BE465-A69E-4911-9CF2-205D869325FE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0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3A9A8A1-47CB-4093-9260-6C7F3D8738DA}" type="slidenum">
              <a:rPr lang="en-NZ" altLang="en-US" smtClean="0"/>
              <a:pPr eaLnBrk="1" hangingPunct="1"/>
              <a:t>1</a:t>
            </a:fld>
            <a:endParaRPr lang="en-NZ" altLang="en-US" smtClean="0"/>
          </a:p>
        </p:txBody>
      </p:sp>
      <p:sp>
        <p:nvSpPr>
          <p:cNvPr id="3072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2F56F28-A580-48BA-BAF0-7B329E1CE0F3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mtClean="0"/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8565499-522A-45AC-A49E-728429CE4B2B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8A1A6BC-D983-4AB2-B9DB-354345267295}" type="slidenum">
              <a:rPr lang="en-NZ" altLang="en-US" smtClean="0"/>
              <a:pPr eaLnBrk="1" hangingPunct="1"/>
              <a:t>24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4873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3A9A8A1-47CB-4093-9260-6C7F3D8738DA}" type="slidenum">
              <a:rPr lang="en-NZ" altLang="en-US" smtClean="0"/>
              <a:pPr eaLnBrk="1" hangingPunct="1"/>
              <a:t>25</a:t>
            </a:fld>
            <a:endParaRPr lang="en-NZ" altLang="en-US" smtClean="0"/>
          </a:p>
        </p:txBody>
      </p:sp>
      <p:sp>
        <p:nvSpPr>
          <p:cNvPr id="30725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2F56F28-A580-48BA-BAF0-7B329E1CE0F3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D543928-C5AD-464A-8FBD-505A9A6DC938}" type="slidenum">
              <a:rPr lang="en-NZ" altLang="en-US" smtClean="0"/>
              <a:pPr eaLnBrk="1" hangingPunct="1"/>
              <a:t>10</a:t>
            </a:fld>
            <a:endParaRPr lang="en-NZ" altLang="en-US" smtClean="0"/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D773432-134B-4721-8BE1-8EFD605CCB0A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mtClean="0"/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040C089-7BCA-4C63-B6FE-CFC5A17456C7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92828D1-9ADB-4BC9-B2EC-EE543419A270}" type="slidenum">
              <a:rPr lang="en-NZ" altLang="en-US" smtClean="0"/>
              <a:pPr eaLnBrk="1" hangingPunct="1"/>
              <a:t>11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mtClean="0"/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1095695-E249-4160-A10E-30F2F7327371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9E4D75C-3290-470A-B125-5B3C83923FFB}" type="slidenum">
              <a:rPr lang="en-NZ" altLang="en-US" smtClean="0"/>
              <a:pPr eaLnBrk="1" hangingPunct="1"/>
              <a:t>12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384709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mtClean="0"/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5CBFB4E-49A9-4B8A-885C-8749950BAC08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42AF874-90E0-42EF-B7D0-F8208F3A0FCF}" type="slidenum">
              <a:rPr lang="en-NZ" altLang="en-US" smtClean="0"/>
              <a:pPr eaLnBrk="1" hangingPunct="1"/>
              <a:t>13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282548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5C6B08F-0AB9-4BA6-8979-F6CE53C4FEA0}" type="slidenum">
              <a:rPr lang="en-NZ" altLang="en-US" smtClean="0"/>
              <a:pPr eaLnBrk="1" hangingPunct="1"/>
              <a:t>15</a:t>
            </a:fld>
            <a:endParaRPr lang="en-NZ" altLang="en-US" smtClean="0"/>
          </a:p>
        </p:txBody>
      </p:sp>
      <p:sp>
        <p:nvSpPr>
          <p:cNvPr id="3584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9C552B8-4D7E-4199-A815-7A1C7D6CFF03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BE465-A69E-4911-9CF2-205D869325FE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709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0C3DE30-875D-4B97-87BF-A39503BB9FB0}" type="slidenum">
              <a:rPr lang="en-NZ" altLang="en-US" smtClean="0"/>
              <a:pPr eaLnBrk="1" hangingPunct="1"/>
              <a:t>22</a:t>
            </a:fld>
            <a:endParaRPr lang="en-NZ" altLang="en-US" smtClean="0"/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7F3DBA0-DA93-4D9C-89E7-1F8382697215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</p:spTree>
    <p:extLst>
      <p:ext uri="{BB962C8B-B14F-4D97-AF65-F5344CB8AC3E}">
        <p14:creationId xmlns:p14="http://schemas.microsoft.com/office/powerpoint/2010/main" val="1086973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altLang="en-US" smtClean="0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4E244CA-509A-4D32-A068-E2FBC10F074D}" type="datetime7">
              <a:rPr lang="en-NZ" altLang="en-US" smtClean="0"/>
              <a:pPr eaLnBrk="1" hangingPunct="1"/>
              <a:t>May-19</a:t>
            </a:fld>
            <a:endParaRPr lang="en-NZ" altLang="en-US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EE76926-2953-4D6C-B8A5-C73D785FA634}" type="slidenum">
              <a:rPr lang="en-NZ" altLang="en-US" smtClean="0"/>
              <a:pPr eaLnBrk="1" hangingPunct="1"/>
              <a:t>23</a:t>
            </a:fld>
            <a:endParaRPr lang="en-NZ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14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898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63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074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178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9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370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65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939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982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113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">
              <a:srgbClr val="AEC3E9"/>
            </a:gs>
            <a:gs pos="0">
              <a:srgbClr val="9AB5E4"/>
            </a:gs>
            <a:gs pos="6000">
              <a:srgbClr val="C2D1ED"/>
            </a:gs>
            <a:gs pos="66667">
              <a:schemeClr val="bg1"/>
            </a:gs>
            <a:gs pos="14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DF44-D46C-44E9-879E-583C18117C5A}" type="datetimeFigureOut">
              <a:rPr lang="en-NZ" smtClean="0"/>
              <a:pPr/>
              <a:t>3/05/2019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E71F-98E8-4451-9650-D18B37C3F25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37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5.png"/><Relationship Id="rId5" Type="http://schemas.openxmlformats.org/officeDocument/2006/relationships/image" Target="../media/image40.png"/><Relationship Id="rId10" Type="http://schemas.openxmlformats.org/officeDocument/2006/relationships/image" Target="../media/image1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tech.co.nz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98230" y="360364"/>
            <a:ext cx="8106217" cy="1616075"/>
          </a:xfrm>
        </p:spPr>
        <p:txBody>
          <a:bodyPr>
            <a:normAutofit/>
          </a:bodyPr>
          <a:lstStyle/>
          <a:p>
            <a:pPr eaLnBrk="1" hangingPunct="1">
              <a:lnSpc>
                <a:spcPts val="4500"/>
              </a:lnSpc>
            </a:pPr>
            <a:r>
              <a:rPr lang="en-NZ" altLang="en-US" sz="80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</a:t>
            </a:r>
            <a:r>
              <a:rPr lang="en-NZ" altLang="en-US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</a:t>
            </a:r>
            <a:r>
              <a:rPr lang="en-NZ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NZ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Cloud Based Monitoring</a:t>
            </a:r>
          </a:p>
        </p:txBody>
      </p:sp>
      <p:pic>
        <p:nvPicPr>
          <p:cNvPr id="3075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7" y="6193880"/>
            <a:ext cx="1263162" cy="54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98960"/>
            <a:ext cx="3229168" cy="5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59" y="2143472"/>
            <a:ext cx="6515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4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C:\Intech\Intech Pictures\ezeio\ezeio-plain-whitebg-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13" y="1439864"/>
            <a:ext cx="1661746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Intech\Intech Pictures\ezeio\ezeio-gsm-whitebg-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13" y="3806154"/>
            <a:ext cx="1661746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5013176"/>
            <a:ext cx="51389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9900"/>
              </a:buClr>
              <a:defRPr/>
            </a:pPr>
            <a:r>
              <a:rPr lang="en-NZ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GSM </a:t>
            </a:r>
            <a:r>
              <a:rPr lang="en-NZ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Built-in GSM cell phone transceiver.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fail-over to GSM if hardwired Ethernet is not available.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635896" y="1079500"/>
            <a:ext cx="5084885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9900"/>
              </a:buClr>
              <a:defRPr/>
            </a:pPr>
            <a:r>
              <a:rPr lang="en-NZ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Features: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analogue general purpose inputs</a:t>
            </a:r>
            <a:b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(0-10V / 4-20mA / S0-pulse / digital).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general purpose relay outputs (max 50V@2A).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ModBus</a:t>
            </a: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-RTU compatible serial port.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Ethernet 10/100 port.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 on 8-25VDC, &lt;1W typical draw.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Logging interval configurable from 10 seconds up to 4 hours for each input.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four alarm thresholds for every input.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Alarms can send txt, email, voice, control outputs, set modes and more.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access from standard web interface.</a:t>
            </a:r>
          </a:p>
          <a:p>
            <a:pPr marL="285750" indent="-285750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  <a:defRPr/>
            </a:pPr>
            <a:r>
              <a:rPr lang="en-N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on-site configuration required.</a:t>
            </a: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1259632" y="2700339"/>
            <a:ext cx="2206869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</a:t>
            </a:r>
            <a:r>
              <a:rPr lang="en-NZ" altLang="en-U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NZ" alt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Standard</a:t>
            </a:r>
          </a:p>
          <a:p>
            <a:pPr algn="ctr" eaLnBrk="1" hangingPunct="1"/>
            <a:r>
              <a:rPr lang="en-NZ" alt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</a:t>
            </a:r>
            <a:endParaRPr lang="en-NZ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1306261" y="5211093"/>
            <a:ext cx="21072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</a:t>
            </a:r>
            <a:r>
              <a:rPr lang="en-NZ" altLang="en-U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NZ" alt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GSM</a:t>
            </a:r>
          </a:p>
          <a:p>
            <a:pPr algn="ctr" eaLnBrk="1" hangingPunct="1"/>
            <a:r>
              <a:rPr lang="en-NZ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Ethernet &amp; GSM</a:t>
            </a:r>
            <a:endParaRPr lang="en-NZ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ezeio Controller Models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1266245" y="1225490"/>
            <a:ext cx="71941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and Monitor</a:t>
            </a:r>
          </a:p>
          <a:p>
            <a:pPr eaLnBrk="1" hangingPunct="1"/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real time data and store it on the web.</a:t>
            </a:r>
          </a:p>
          <a:p>
            <a:pPr eaLnBrk="1" hangingPunct="1"/>
            <a:endParaRPr lang="en-NZ" alt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and Analyse</a:t>
            </a:r>
          </a:p>
          <a:p>
            <a:pPr eaLnBrk="1" hangingPunct="1"/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Secure, redundant data storage, download/export or analyse on the web.</a:t>
            </a:r>
          </a:p>
          <a:p>
            <a:pPr eaLnBrk="1" hangingPunct="1"/>
            <a:endParaRPr lang="en-NZ" alt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Supervise and Alarm</a:t>
            </a:r>
          </a:p>
          <a:p>
            <a:pPr eaLnBrk="1" hangingPunct="1"/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Email, SMS, and Phone alarms. Direct access from web &amp; cell phone.</a:t>
            </a:r>
          </a:p>
          <a:p>
            <a:pPr eaLnBrk="1" hangingPunct="1"/>
            <a:endParaRPr lang="en-NZ" alt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and Automate</a:t>
            </a:r>
          </a:p>
          <a:p>
            <a:pPr eaLnBrk="1" hangingPunct="1"/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 remote control, program automatic actions.</a:t>
            </a:r>
          </a:p>
          <a:p>
            <a:pPr eaLnBrk="1" hangingPunct="1"/>
            <a:endParaRPr lang="en-NZ" alt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Visualise and Report</a:t>
            </a:r>
          </a:p>
          <a:p>
            <a:pPr eaLnBrk="1" hangingPunct="1"/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visibility, awareness and create better understanding.</a:t>
            </a:r>
          </a:p>
        </p:txBody>
      </p:sp>
      <p:pic>
        <p:nvPicPr>
          <p:cNvPr id="4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ezeio Functions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C:\Intech\Intech Pictures\2400 Series\2400-A16\2400-A16v2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43" y="1223963"/>
            <a:ext cx="232556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899592" y="1124744"/>
            <a:ext cx="774031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42875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Intech 2100-A16 plus 2400-A16</a:t>
            </a:r>
          </a:p>
          <a:p>
            <a:pPr eaLnBrk="1" hangingPunct="1"/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field station connects directly to the eze 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 via the Modus RTU port. Up to two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loaded 2400-A16s can be connected to one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 controller</a:t>
            </a:r>
            <a:r>
              <a:rPr lang="en-NZ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16 Isolated Universal Analogue Inputs.</a:t>
            </a:r>
          </a:p>
          <a:p>
            <a:pPr lvl="2" eaLnBrk="1" hangingPunct="1">
              <a:buFont typeface="Arial" charset="0"/>
              <a:buChar char="•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RTD: Pt100/Pt1000, -200~320°C to -200~800°C.</a:t>
            </a:r>
          </a:p>
          <a:p>
            <a:pPr lvl="2" eaLnBrk="1" hangingPunct="1">
              <a:buFont typeface="Arial" charset="0"/>
              <a:buChar char="•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T/C: B, E, K, J, N, R, S, T, with CJC.</a:t>
            </a:r>
          </a:p>
          <a:p>
            <a:pPr lvl="2" eaLnBrk="1" hangingPunct="1">
              <a:buFont typeface="Arial" charset="0"/>
              <a:buChar char="•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mA: 0~20mA, 0~2.5mA.</a:t>
            </a:r>
          </a:p>
          <a:p>
            <a:pPr lvl="2" eaLnBrk="1" hangingPunct="1">
              <a:buFont typeface="Arial" charset="0"/>
              <a:buChar char="•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mV: -25~25mV to -200~200mV.</a:t>
            </a:r>
          </a:p>
          <a:p>
            <a:pPr lvl="2" eaLnBrk="1" hangingPunct="1">
              <a:buFont typeface="Arial" charset="0"/>
              <a:buChar char="•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V: 0~1V to 0~15V.</a:t>
            </a:r>
          </a:p>
          <a:p>
            <a:pPr lvl="2" eaLnBrk="1" hangingPunct="1">
              <a:buFont typeface="Arial" charset="0"/>
              <a:buChar char="•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Pulse/Digital: Meter pulses, Counting and Frequency. Max speed 2500Hz.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Dedicated Digital Inputs.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Relay Outputs.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Analogue 4~20mA Outputs.</a:t>
            </a:r>
          </a:p>
        </p:txBody>
      </p:sp>
      <p:pic>
        <p:nvPicPr>
          <p:cNvPr id="5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Easy expansion for ezeio controllers</a:t>
            </a:r>
            <a:endParaRPr lang="en-NZ" altLang="en-US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Intech\Intech Pictures\ezeio\ezeio-plain-whitebg-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33895">
            <a:off x="1724609" y="1491274"/>
            <a:ext cx="1800225" cy="123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Intech\Intech Pictures\2400 Series\2400-A16\2400-A16v2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1664"/>
            <a:ext cx="18229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eft Arrow 7"/>
          <p:cNvSpPr/>
          <p:nvPr/>
        </p:nvSpPr>
        <p:spPr>
          <a:xfrm>
            <a:off x="3788237" y="2339976"/>
            <a:ext cx="797169" cy="360363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9" name="Left Arrow 8"/>
          <p:cNvSpPr/>
          <p:nvPr/>
        </p:nvSpPr>
        <p:spPr>
          <a:xfrm>
            <a:off x="3788237" y="3348038"/>
            <a:ext cx="797169" cy="360362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0" name="Left Arrow 9"/>
          <p:cNvSpPr/>
          <p:nvPr/>
        </p:nvSpPr>
        <p:spPr>
          <a:xfrm>
            <a:off x="3788237" y="4824413"/>
            <a:ext cx="797169" cy="360362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cxnSp>
        <p:nvCxnSpPr>
          <p:cNvPr id="12" name="Straight Connector 11"/>
          <p:cNvCxnSpPr/>
          <p:nvPr/>
        </p:nvCxnSpPr>
        <p:spPr>
          <a:xfrm>
            <a:off x="3142002" y="1871663"/>
            <a:ext cx="531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73937" y="1871664"/>
            <a:ext cx="0" cy="1368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275352" y="3240089"/>
            <a:ext cx="398585" cy="2873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05063" y="3816350"/>
            <a:ext cx="0" cy="1079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75352" y="3519489"/>
            <a:ext cx="332642" cy="333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716016" y="1484784"/>
            <a:ext cx="4160717" cy="44319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40 inputs max per </a:t>
            </a:r>
            <a:r>
              <a:rPr lang="en-NZ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</a:t>
            </a:r>
            <a:r>
              <a:rPr lang="en-NZ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NZ" alt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eze Inputs – can be a mixture of 4~20mA or pulse (digital).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NZ" alt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NZ" alt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2400-A16-I16</a:t>
            </a:r>
            <a:endParaRPr lang="en-NZ" altLang="en-US" sz="1800" b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Universal analogue or pulse inputs </a:t>
            </a:r>
            <a:br>
              <a:rPr lang="en-NZ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Digital inputs (state or pulse).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NZ" alt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NZ" alt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2300 series mini </a:t>
            </a:r>
            <a:r>
              <a:rPr lang="en-NZ" alt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stations: </a:t>
            </a:r>
            <a:endParaRPr lang="en-NZ" alt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NZ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probes, 4~20mA, mV &amp; V, Relay outputs &amp; Digital inputs.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NZ" alt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  <p:sp>
        <p:nvSpPr>
          <p:cNvPr id="19472" name="TextBox 24"/>
          <p:cNvSpPr txBox="1">
            <a:spLocks noChangeArrowheads="1"/>
          </p:cNvSpPr>
          <p:nvPr/>
        </p:nvSpPr>
        <p:spPr bwMode="auto">
          <a:xfrm>
            <a:off x="3142002" y="1557338"/>
            <a:ext cx="5775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1200" b="1" dirty="0"/>
              <a:t>RS485</a:t>
            </a:r>
          </a:p>
        </p:txBody>
      </p:sp>
      <p:pic>
        <p:nvPicPr>
          <p:cNvPr id="18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sz="4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Inputs capacity</a:t>
            </a:r>
            <a:endParaRPr lang="en-NZ" altLang="en-US" sz="43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99" y="4803515"/>
            <a:ext cx="1641876" cy="7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3275352" y="4895851"/>
            <a:ext cx="331178" cy="1893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9592" y="457508"/>
            <a:ext cx="800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Collecting and sending data to the Cloud</a:t>
            </a:r>
            <a:endParaRPr lang="en-NZ" altLang="en-US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411760" y="1628800"/>
            <a:ext cx="5904656" cy="4536504"/>
            <a:chOff x="2915964" y="1916832"/>
            <a:chExt cx="4824413" cy="3490912"/>
          </a:xfrm>
        </p:grpSpPr>
        <p:pic>
          <p:nvPicPr>
            <p:cNvPr id="2064" name="Picture 16" descr="ezeio-controller-eth_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664" y="2096219"/>
              <a:ext cx="1476375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65" name="Picture 17" descr="Clou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916832"/>
              <a:ext cx="1800225" cy="1438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66" name="Picture 18" descr="MA5-ipho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414" y="4436194"/>
              <a:ext cx="360363" cy="477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67" name="Picture 19" descr="eze-p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514" y="4075832"/>
              <a:ext cx="1439863" cy="1087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2068" name="Picture 20" descr="eze-table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652" y="4256807"/>
              <a:ext cx="1152525" cy="72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cxnSp>
          <p:nvCxnSpPr>
            <p:cNvPr id="2069" name="AutoShape 21"/>
            <p:cNvCxnSpPr>
              <a:cxnSpLocks noChangeShapeType="1"/>
            </p:cNvCxnSpPr>
            <p:nvPr/>
          </p:nvCxnSpPr>
          <p:spPr bwMode="auto">
            <a:xfrm>
              <a:off x="6840264" y="3356694"/>
              <a:ext cx="0" cy="755650"/>
            </a:xfrm>
            <a:prstGeom prst="straightConnector1">
              <a:avLst/>
            </a:prstGeom>
            <a:noFill/>
            <a:ln w="19050">
              <a:solidFill>
                <a:srgbClr val="E7212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70" name="AutoShape 22"/>
            <p:cNvCxnSpPr>
              <a:cxnSpLocks noChangeShapeType="1"/>
            </p:cNvCxnSpPr>
            <p:nvPr/>
          </p:nvCxnSpPr>
          <p:spPr bwMode="auto">
            <a:xfrm flipV="1">
              <a:off x="5436914" y="3239219"/>
              <a:ext cx="900113" cy="1025525"/>
            </a:xfrm>
            <a:prstGeom prst="straightConnector1">
              <a:avLst/>
            </a:prstGeom>
            <a:noFill/>
            <a:ln w="19050">
              <a:solidFill>
                <a:srgbClr val="E7212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2071" name="AutoShape 23"/>
            <p:cNvCxnSpPr>
              <a:cxnSpLocks noChangeShapeType="1"/>
            </p:cNvCxnSpPr>
            <p:nvPr/>
          </p:nvCxnSpPr>
          <p:spPr bwMode="auto">
            <a:xfrm flipH="1">
              <a:off x="4517752" y="2996332"/>
              <a:ext cx="1485900" cy="1439862"/>
            </a:xfrm>
            <a:prstGeom prst="straightConnector1">
              <a:avLst/>
            </a:prstGeom>
            <a:noFill/>
            <a:ln w="19050">
              <a:solidFill>
                <a:srgbClr val="E7212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2915964" y="2383557"/>
              <a:ext cx="720725" cy="431800"/>
            </a:xfrm>
            <a:prstGeom prst="rightArrow">
              <a:avLst>
                <a:gd name="adj1" fmla="val 50000"/>
                <a:gd name="adj2" fmla="val 41728"/>
              </a:avLst>
            </a:prstGeom>
            <a:gradFill rotWithShape="1">
              <a:gsLst>
                <a:gs pos="0">
                  <a:srgbClr val="E72121"/>
                </a:gs>
                <a:gs pos="50000">
                  <a:srgbClr val="E72121">
                    <a:gamma/>
                    <a:shade val="46275"/>
                    <a:invGamma/>
                  </a:srgbClr>
                </a:gs>
                <a:gs pos="100000">
                  <a:srgbClr val="E72121"/>
                </a:gs>
              </a:gsLst>
              <a:lin ang="0" scaled="1"/>
            </a:gradFill>
            <a:ln w="15875" algn="in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5184502" y="2383557"/>
              <a:ext cx="720725" cy="431800"/>
            </a:xfrm>
            <a:prstGeom prst="rightArrow">
              <a:avLst>
                <a:gd name="adj1" fmla="val 50000"/>
                <a:gd name="adj2" fmla="val 41728"/>
              </a:avLst>
            </a:prstGeom>
            <a:gradFill rotWithShape="1">
              <a:gsLst>
                <a:gs pos="0">
                  <a:srgbClr val="E72121"/>
                </a:gs>
                <a:gs pos="50000">
                  <a:srgbClr val="E72121">
                    <a:gamma/>
                    <a:shade val="46275"/>
                    <a:invGamma/>
                  </a:srgbClr>
                </a:gs>
                <a:gs pos="100000">
                  <a:srgbClr val="E72121"/>
                </a:gs>
              </a:gsLst>
              <a:lin ang="0" scaled="1"/>
            </a:gradFill>
            <a:ln w="15875" algn="in">
              <a:solidFill>
                <a:srgbClr val="5959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4031977" y="4904507"/>
              <a:ext cx="720725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altLang="en-US" sz="900" b="1" i="1" u="none" strike="noStrike" cap="none" normalizeH="0" baseline="0" smtClean="0">
                  <a:ln>
                    <a:noFill/>
                  </a:ln>
                  <a:solidFill>
                    <a:srgbClr val="7F7F7F"/>
                  </a:solidFill>
                  <a:effectLst/>
                  <a:latin typeface="Arial" panose="020B0604020202020204" pitchFamily="34" charset="0"/>
                </a:rPr>
                <a:t>mobile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5076552" y="5012457"/>
              <a:ext cx="719137" cy="250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altLang="en-US" sz="900" b="1" i="1" u="none" strike="noStrike" cap="none" normalizeH="0" baseline="0" smtClean="0">
                  <a:ln>
                    <a:noFill/>
                  </a:ln>
                  <a:solidFill>
                    <a:srgbClr val="7F7F7F"/>
                  </a:solidFill>
                  <a:effectLst/>
                  <a:latin typeface="Arial" panose="020B0604020202020204" pitchFamily="34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6660877" y="5155332"/>
              <a:ext cx="719137" cy="252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altLang="en-US" sz="900" b="1" i="1" u="none" strike="noStrike" cap="none" normalizeH="0" baseline="0" smtClean="0">
                  <a:ln>
                    <a:noFill/>
                  </a:ln>
                  <a:solidFill>
                    <a:srgbClr val="7F7F7F"/>
                  </a:solidFill>
                  <a:effectLst/>
                  <a:latin typeface="Arial" panose="020B0604020202020204" pitchFamily="34" charset="0"/>
                </a:rPr>
                <a:t>PC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3781152" y="3067769"/>
              <a:ext cx="1079500" cy="25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NZ" altLang="en-US" sz="1100" b="1" i="1" u="none" strike="noStrike" cap="none" normalizeH="0" baseline="0" smtClean="0">
                  <a:ln>
                    <a:noFill/>
                  </a:ln>
                  <a:solidFill>
                    <a:srgbClr val="7F7F7F"/>
                  </a:solidFill>
                  <a:effectLst/>
                  <a:latin typeface="Arial" panose="020B0604020202020204" pitchFamily="34" charset="0"/>
                </a:rPr>
                <a:t>eze</a:t>
              </a:r>
              <a:r>
                <a:rPr kumimoji="0" lang="en-NZ" altLang="en-US" sz="900" b="1" i="1" u="none" strike="noStrike" cap="none" normalizeH="0" baseline="0" smtClean="0">
                  <a:ln>
                    <a:noFill/>
                  </a:ln>
                  <a:solidFill>
                    <a:srgbClr val="7F7F7F"/>
                  </a:solidFill>
                  <a:effectLst/>
                  <a:latin typeface="Arial" panose="020B0604020202020204" pitchFamily="34" charset="0"/>
                </a:rPr>
                <a:t>io controller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4" name="TextBox 5"/>
          <p:cNvSpPr txBox="1">
            <a:spLocks noChangeArrowheads="1"/>
          </p:cNvSpPr>
          <p:nvPr/>
        </p:nvSpPr>
        <p:spPr bwMode="auto">
          <a:xfrm>
            <a:off x="821111" y="2003945"/>
            <a:ext cx="1800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</a:t>
            </a:r>
          </a:p>
          <a:p>
            <a:pPr eaLnBrk="1" hangingPunct="1"/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 </a:t>
            </a:r>
          </a:p>
          <a:p>
            <a:pPr eaLnBrk="1" hangingPunct="1"/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(4~20mA)</a:t>
            </a:r>
            <a:endParaRPr lang="en-NZ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2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Intech\Intech Pictures\ezeio\ezeio-gsm-whitebg-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70" y="1716708"/>
            <a:ext cx="3097823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21"/>
          <p:cNvSpPr txBox="1">
            <a:spLocks noChangeArrowheads="1"/>
          </p:cNvSpPr>
          <p:nvPr/>
        </p:nvSpPr>
        <p:spPr bwMode="auto">
          <a:xfrm>
            <a:off x="1331640" y="1125539"/>
            <a:ext cx="74943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when the connection to the web is </a:t>
            </a:r>
            <a:r>
              <a:rPr lang="en-NZ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lost?</a:t>
            </a:r>
            <a:endParaRPr lang="en-NZ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445727" y="1932609"/>
            <a:ext cx="1395046" cy="11080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n-N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 </a:t>
            </a:r>
            <a:r>
              <a:rPr lang="en-N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SCADA</a:t>
            </a:r>
          </a:p>
          <a:p>
            <a:pPr algn="ctr">
              <a:lnSpc>
                <a:spcPts val="1600"/>
              </a:lnSpc>
              <a:defRPr/>
            </a:pPr>
            <a:r>
              <a:rPr lang="en-N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servers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3974123" y="2292970"/>
            <a:ext cx="1462454" cy="1412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9" name="Multiply 8"/>
          <p:cNvSpPr/>
          <p:nvPr/>
        </p:nvSpPr>
        <p:spPr>
          <a:xfrm>
            <a:off x="4306766" y="1860178"/>
            <a:ext cx="844062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0249" name="TextBox 9"/>
          <p:cNvSpPr txBox="1">
            <a:spLocks noChangeArrowheads="1"/>
          </p:cNvSpPr>
          <p:nvPr/>
        </p:nvSpPr>
        <p:spPr bwMode="auto">
          <a:xfrm>
            <a:off x="1115616" y="4390072"/>
            <a:ext cx="756084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NZ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ezeio stores data and when the connection is restored, </a:t>
            </a:r>
          </a:p>
          <a:p>
            <a:pPr eaLnBrk="1" hangingPunct="1"/>
            <a:r>
              <a:rPr lang="en-NZ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ezeio passes on the stored data to the </a:t>
            </a:r>
            <a:r>
              <a:rPr lang="en-NZ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 There </a:t>
            </a:r>
            <a:r>
              <a:rPr lang="en-NZ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 loss of data</a:t>
            </a:r>
            <a:r>
              <a:rPr lang="en-NZ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NZ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NZ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All </a:t>
            </a:r>
            <a:r>
              <a:rPr lang="en-NZ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alarm </a:t>
            </a:r>
            <a:r>
              <a:rPr lang="en-NZ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and configurations are stored in the </a:t>
            </a:r>
            <a:r>
              <a:rPr lang="en-NZ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ezeio to </a:t>
            </a:r>
            <a:r>
              <a:rPr lang="en-NZ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operations remain </a:t>
            </a:r>
            <a:r>
              <a:rPr lang="en-NZ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during connection failure.</a:t>
            </a:r>
            <a:endParaRPr lang="en-NZ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ezeio Special Features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4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66" y="2833400"/>
            <a:ext cx="1296144" cy="947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05" y="2780928"/>
            <a:ext cx="1014838" cy="947182"/>
          </a:xfrm>
          <a:prstGeom prst="rect">
            <a:avLst/>
          </a:prstGeom>
        </p:spPr>
      </p:pic>
      <p:pic>
        <p:nvPicPr>
          <p:cNvPr id="8" name="Picture 2" descr="C:\Intech\Intech Pictures\ezeio\ezeio-gsm-whitebg-4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2377743" cy="214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3258210" y="3306991"/>
            <a:ext cx="59371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66" y="4201552"/>
            <a:ext cx="1296144" cy="947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05" y="4149080"/>
            <a:ext cx="1014838" cy="947182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3258210" y="4675143"/>
            <a:ext cx="593710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6" idx="3"/>
            <a:endCxn id="8" idx="1"/>
          </p:cNvCxnSpPr>
          <p:nvPr/>
        </p:nvCxnSpPr>
        <p:spPr>
          <a:xfrm flipV="1">
            <a:off x="4839943" y="3780582"/>
            <a:ext cx="1460249" cy="842089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3"/>
            <a:endCxn id="8" idx="1"/>
          </p:cNvCxnSpPr>
          <p:nvPr/>
        </p:nvCxnSpPr>
        <p:spPr>
          <a:xfrm>
            <a:off x="4839943" y="3254519"/>
            <a:ext cx="1460249" cy="526063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518864" y="346646"/>
            <a:ext cx="8229600" cy="706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Monitoring </a:t>
            </a:r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Schematic Example 1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2784" y="5230795"/>
            <a:ext cx="14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16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RL-S Probes</a:t>
            </a:r>
            <a:endParaRPr lang="en-NZ" sz="1600" b="1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9575" y="5220489"/>
            <a:ext cx="1426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6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XU2HN</a:t>
            </a:r>
          </a:p>
          <a:p>
            <a:pPr algn="ctr"/>
            <a:r>
              <a:rPr lang="en-NZ" sz="16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Transmitter </a:t>
            </a:r>
            <a:endParaRPr lang="en-NZ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6598324" y="4873424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600" b="1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sz="16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-GSM</a:t>
            </a:r>
            <a:endParaRPr lang="en-NZ" sz="1600" b="1" dirty="0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331640" y="1313473"/>
            <a:ext cx="77726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to 4 inputs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Temperatures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New Zealand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 set point on every probe. </a:t>
            </a:r>
          </a:p>
        </p:txBody>
      </p:sp>
    </p:spTree>
    <p:extLst>
      <p:ext uri="{BB962C8B-B14F-4D97-AF65-F5344CB8AC3E}">
        <p14:creationId xmlns:p14="http://schemas.microsoft.com/office/powerpoint/2010/main" val="268795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576"/>
          <a:stretch/>
        </p:blipFill>
        <p:spPr>
          <a:xfrm>
            <a:off x="1835696" y="1700808"/>
            <a:ext cx="6048787" cy="4392402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9592" y="457508"/>
            <a:ext cx="800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800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</a:t>
            </a:r>
            <a:r>
              <a:rPr lang="en-NZ" alt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Connection &amp; Wiring (4~20mA)</a:t>
            </a:r>
            <a:endParaRPr lang="en-NZ" alt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48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nzihf.co.nz/internal-documents/master-folder/images/new-zealand-map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02" y="1419308"/>
            <a:ext cx="4381500" cy="55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/>
          <p:cNvSpPr/>
          <p:nvPr/>
        </p:nvSpPr>
        <p:spPr>
          <a:xfrm>
            <a:off x="3491880" y="2670063"/>
            <a:ext cx="1395046" cy="110648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eze</a:t>
            </a:r>
          </a:p>
          <a:p>
            <a:pPr algn="ctr">
              <a:lnSpc>
                <a:spcPts val="1600"/>
              </a:lnSpc>
              <a:defRPr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97851" y="1189434"/>
            <a:ext cx="2910253" cy="1087438"/>
            <a:chOff x="1461057" y="1052736"/>
            <a:chExt cx="2910253" cy="1087438"/>
          </a:xfrm>
        </p:grpSpPr>
        <p:pic>
          <p:nvPicPr>
            <p:cNvPr id="24598" name="Picture 18" descr="MA5-ipho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057" y="1628999"/>
              <a:ext cx="332643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2" descr="C:\Intech\Intech Pictures\General Use Pictures\eze-pc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207" y="1052736"/>
              <a:ext cx="1329103" cy="1087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19" descr="eze-table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161" y="1375000"/>
              <a:ext cx="1063869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18864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 Example Site Installation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14564426">
            <a:off x="3796143" y="2391561"/>
            <a:ext cx="338973" cy="218031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35" name="Right Arrow 34"/>
          <p:cNvSpPr/>
          <p:nvPr/>
        </p:nvSpPr>
        <p:spPr>
          <a:xfrm rot="13118853">
            <a:off x="2968708" y="2433797"/>
            <a:ext cx="720485" cy="218031"/>
          </a:xfrm>
          <a:prstGeom prst="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4" name="Up-Down Arrow 3"/>
          <p:cNvSpPr/>
          <p:nvPr/>
        </p:nvSpPr>
        <p:spPr>
          <a:xfrm rot="1626884">
            <a:off x="4550494" y="2256274"/>
            <a:ext cx="137239" cy="370082"/>
          </a:xfrm>
          <a:prstGeom prst="upDown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3851920" y="3717032"/>
            <a:ext cx="43204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327527" y="3854470"/>
            <a:ext cx="1060602" cy="149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4110351" y="3870188"/>
            <a:ext cx="621164" cy="224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269917" y="3890422"/>
            <a:ext cx="933414" cy="2073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4397529" y="3830606"/>
            <a:ext cx="1285151" cy="1235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466510" y="3789800"/>
            <a:ext cx="1473643" cy="1001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561265" y="3750974"/>
            <a:ext cx="1434314" cy="534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4591407" y="3673706"/>
            <a:ext cx="2065580" cy="509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4843552" y="3579856"/>
            <a:ext cx="1934057" cy="348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4915849" y="3451631"/>
            <a:ext cx="2320448" cy="146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835090" y="2138357"/>
            <a:ext cx="1440737" cy="578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4982344" y="3247234"/>
            <a:ext cx="1674643" cy="10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982344" y="2934642"/>
            <a:ext cx="2586967" cy="160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915849" y="2670063"/>
            <a:ext cx="1616712" cy="291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121001" y="3825305"/>
            <a:ext cx="2852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controllers </a:t>
            </a:r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country</a:t>
            </a:r>
            <a:endParaRPr lang="en-NZ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lowchart: Connector 57"/>
          <p:cNvSpPr/>
          <p:nvPr/>
        </p:nvSpPr>
        <p:spPr>
          <a:xfrm>
            <a:off x="4257597" y="5759097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8" name="Flowchart: Connector 77"/>
          <p:cNvSpPr/>
          <p:nvPr/>
        </p:nvSpPr>
        <p:spPr>
          <a:xfrm>
            <a:off x="5177464" y="5850642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9" name="Flowchart: Connector 78"/>
          <p:cNvSpPr/>
          <p:nvPr/>
        </p:nvSpPr>
        <p:spPr>
          <a:xfrm>
            <a:off x="6637369" y="4132975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0" name="Flowchart: Connector 79"/>
          <p:cNvSpPr/>
          <p:nvPr/>
        </p:nvSpPr>
        <p:spPr>
          <a:xfrm>
            <a:off x="7541848" y="2883844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1" name="Flowchart: Connector 80"/>
          <p:cNvSpPr/>
          <p:nvPr/>
        </p:nvSpPr>
        <p:spPr>
          <a:xfrm>
            <a:off x="7170230" y="3559644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2" name="Flowchart: Connector 81"/>
          <p:cNvSpPr/>
          <p:nvPr/>
        </p:nvSpPr>
        <p:spPr>
          <a:xfrm>
            <a:off x="6776830" y="3855444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3" name="Flowchart: Connector 82"/>
          <p:cNvSpPr/>
          <p:nvPr/>
        </p:nvSpPr>
        <p:spPr>
          <a:xfrm>
            <a:off x="5336409" y="5291971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4" name="Flowchart: Connector 83"/>
          <p:cNvSpPr/>
          <p:nvPr/>
        </p:nvSpPr>
        <p:spPr>
          <a:xfrm>
            <a:off x="5637090" y="5005558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5" name="Flowchart: Connector 84"/>
          <p:cNvSpPr/>
          <p:nvPr/>
        </p:nvSpPr>
        <p:spPr>
          <a:xfrm>
            <a:off x="5906534" y="4754641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6" name="Flowchart: Connector 85"/>
          <p:cNvSpPr/>
          <p:nvPr/>
        </p:nvSpPr>
        <p:spPr>
          <a:xfrm>
            <a:off x="5974768" y="4239588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7" name="Flowchart: Connector 86"/>
          <p:cNvSpPr/>
          <p:nvPr/>
        </p:nvSpPr>
        <p:spPr>
          <a:xfrm>
            <a:off x="4683019" y="6060856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8" name="Flowchart: Connector 87"/>
          <p:cNvSpPr/>
          <p:nvPr/>
        </p:nvSpPr>
        <p:spPr>
          <a:xfrm>
            <a:off x="6637369" y="3320700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9" name="Flowchart: Connector 88"/>
          <p:cNvSpPr/>
          <p:nvPr/>
        </p:nvSpPr>
        <p:spPr>
          <a:xfrm>
            <a:off x="6248364" y="2111583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0" name="Flowchart: Connector 89"/>
          <p:cNvSpPr/>
          <p:nvPr/>
        </p:nvSpPr>
        <p:spPr>
          <a:xfrm>
            <a:off x="6562152" y="2554930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1" name="Flowchart: Connector 90"/>
          <p:cNvSpPr/>
          <p:nvPr/>
        </p:nvSpPr>
        <p:spPr>
          <a:xfrm>
            <a:off x="1093538" y="3955371"/>
            <a:ext cx="54926" cy="99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2" name="Rectangle 91"/>
          <p:cNvSpPr/>
          <p:nvPr/>
        </p:nvSpPr>
        <p:spPr>
          <a:xfrm>
            <a:off x="132398" y="1417638"/>
            <a:ext cx="2292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visible </a:t>
            </a:r>
          </a:p>
          <a:p>
            <a:pPr algn="r"/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PC in </a:t>
            </a:r>
            <a:r>
              <a:rPr lang="en-NZ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location</a:t>
            </a:r>
            <a:endParaRPr lang="en-NZ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18864" y="346646"/>
            <a:ext cx="8229600" cy="70609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Monitoring </a:t>
            </a:r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Schematic Example 2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Intech\Intech Pictures\ezeio\ezeio-plain-whitebg-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85" y="1728690"/>
            <a:ext cx="1661746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 rot="856933">
            <a:off x="1733065" y="1498760"/>
            <a:ext cx="1758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600" b="1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sz="1600" b="1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Controller</a:t>
            </a:r>
            <a:endParaRPr lang="en-NZ" sz="1600" b="1" dirty="0"/>
          </a:p>
        </p:txBody>
      </p:sp>
      <p:pic>
        <p:nvPicPr>
          <p:cNvPr id="20" name="Picture 5" descr="C:\Intech\Intech Pictures\2400 Series\2400-A16\2400-A16v2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149469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loud 26"/>
          <p:cNvSpPr/>
          <p:nvPr/>
        </p:nvSpPr>
        <p:spPr>
          <a:xfrm>
            <a:off x="4932040" y="1772816"/>
            <a:ext cx="1395046" cy="11080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n-NZ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 </a:t>
            </a: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SCADA</a:t>
            </a:r>
          </a:p>
          <a:p>
            <a:pPr algn="ctr">
              <a:lnSpc>
                <a:spcPts val="1600"/>
              </a:lnSpc>
              <a:defRPr/>
            </a:pPr>
            <a:r>
              <a:rPr lang="en-N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288200" y="2924077"/>
            <a:ext cx="0" cy="72072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Intech\Intech Pictures\General Use Pictures\eze-p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71" y="3465091"/>
            <a:ext cx="1661746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725671" y="3501603"/>
            <a:ext cx="188384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NZ" alt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PC</a:t>
            </a:r>
          </a:p>
          <a:p>
            <a:pPr eaLnBrk="1" hangingPunct="1">
              <a:lnSpc>
                <a:spcPts val="1800"/>
              </a:lnSpc>
            </a:pPr>
            <a:r>
              <a:rPr lang="en-NZ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(Like </a:t>
            </a:r>
            <a:r>
              <a:rPr lang="en-NZ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MicroScan </a:t>
            </a:r>
          </a:p>
          <a:p>
            <a:pPr eaLnBrk="1" hangingPunct="1">
              <a:lnSpc>
                <a:spcPts val="1800"/>
              </a:lnSpc>
            </a:pPr>
            <a:r>
              <a:rPr lang="en-NZ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Passive PC)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860032" y="5013176"/>
            <a:ext cx="384667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1800"/>
              </a:lnSpc>
            </a:pPr>
            <a:r>
              <a:rPr lang="en-NZ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web interface allows you to customise and view results, </a:t>
            </a:r>
            <a:r>
              <a:rPr lang="en-NZ" alt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    </a:t>
            </a:r>
            <a:r>
              <a:rPr lang="en-NZ" alt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set-points, and download data sets.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284476" y="3645148"/>
            <a:ext cx="199292" cy="2159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280873" y="3860701"/>
            <a:ext cx="199292" cy="2159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88200" y="4051201"/>
            <a:ext cx="0" cy="11874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291131" y="5229127"/>
            <a:ext cx="281354" cy="1444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 rot="5400000">
            <a:off x="3274954" y="5297980"/>
            <a:ext cx="252412" cy="1129811"/>
          </a:xfrm>
          <a:prstGeom prst="lef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2752727" y="5827166"/>
            <a:ext cx="1329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Sensors</a:t>
            </a:r>
          </a:p>
        </p:txBody>
      </p:sp>
      <p:pic>
        <p:nvPicPr>
          <p:cNvPr id="39" name="Picture 18" descr="MA5-iph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98" y="2503065"/>
            <a:ext cx="33264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9" descr="eze-tabl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06" y="2177627"/>
            <a:ext cx="1063869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24"/>
          <p:cNvGrpSpPr>
            <a:grpSpLocks/>
          </p:cNvGrpSpPr>
          <p:nvPr/>
        </p:nvGrpSpPr>
        <p:grpSpPr bwMode="auto">
          <a:xfrm rot="3820864">
            <a:off x="5749848" y="2918502"/>
            <a:ext cx="720725" cy="331177"/>
            <a:chOff x="7617296" y="3284984"/>
            <a:chExt cx="720080" cy="358775"/>
          </a:xfrm>
          <a:solidFill>
            <a:srgbClr val="0070C0"/>
          </a:solidFill>
        </p:grpSpPr>
        <p:sp>
          <p:nvSpPr>
            <p:cNvPr id="42" name="Right Arrow 41"/>
            <p:cNvSpPr/>
            <p:nvPr/>
          </p:nvSpPr>
          <p:spPr>
            <a:xfrm>
              <a:off x="7830139" y="3287372"/>
              <a:ext cx="504373" cy="35877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43" name="Right Arrow 42"/>
            <p:cNvSpPr/>
            <p:nvPr/>
          </p:nvSpPr>
          <p:spPr>
            <a:xfrm rot="10800000">
              <a:off x="7615222" y="3289007"/>
              <a:ext cx="504373" cy="35877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grpSp>
        <p:nvGrpSpPr>
          <p:cNvPr id="44" name="Group 27"/>
          <p:cNvGrpSpPr>
            <a:grpSpLocks/>
          </p:cNvGrpSpPr>
          <p:nvPr/>
        </p:nvGrpSpPr>
        <p:grpSpPr bwMode="auto">
          <a:xfrm rot="1093108">
            <a:off x="6381306" y="2137941"/>
            <a:ext cx="665285" cy="358775"/>
            <a:chOff x="7617296" y="3284984"/>
            <a:chExt cx="720080" cy="358775"/>
          </a:xfrm>
          <a:solidFill>
            <a:srgbClr val="0070C0"/>
          </a:solidFill>
        </p:grpSpPr>
        <p:sp>
          <p:nvSpPr>
            <p:cNvPr id="45" name="Right Arrow 44"/>
            <p:cNvSpPr/>
            <p:nvPr/>
          </p:nvSpPr>
          <p:spPr>
            <a:xfrm>
              <a:off x="7829484" y="3282366"/>
              <a:ext cx="504373" cy="35877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46" name="Right Arrow 45"/>
            <p:cNvSpPr/>
            <p:nvPr/>
          </p:nvSpPr>
          <p:spPr>
            <a:xfrm rot="10800000">
              <a:off x="7612803" y="3283555"/>
              <a:ext cx="504373" cy="35877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3371119" y="2133502"/>
            <a:ext cx="1328798" cy="358775"/>
            <a:chOff x="7617296" y="3284984"/>
            <a:chExt cx="720080" cy="358775"/>
          </a:xfrm>
          <a:solidFill>
            <a:srgbClr val="0070C0"/>
          </a:solidFill>
        </p:grpSpPr>
        <p:sp>
          <p:nvSpPr>
            <p:cNvPr id="48" name="Right Arrow 47"/>
            <p:cNvSpPr/>
            <p:nvPr/>
          </p:nvSpPr>
          <p:spPr>
            <a:xfrm>
              <a:off x="7833687" y="3284984"/>
              <a:ext cx="503689" cy="35877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  <p:sp>
          <p:nvSpPr>
            <p:cNvPr id="49" name="Right Arrow 48"/>
            <p:cNvSpPr/>
            <p:nvPr/>
          </p:nvSpPr>
          <p:spPr>
            <a:xfrm rot="10800000">
              <a:off x="7617296" y="3284984"/>
              <a:ext cx="503689" cy="35877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NZ"/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H="1">
            <a:off x="2267744" y="5373340"/>
            <a:ext cx="281354" cy="2159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267744" y="5589489"/>
            <a:ext cx="0" cy="2157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2453789" y="4221088"/>
            <a:ext cx="24529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NZ" altLang="en-US" sz="16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Stations</a:t>
            </a:r>
          </a:p>
          <a:p>
            <a:pPr eaLnBrk="1" hangingPunct="1">
              <a:lnSpc>
                <a:spcPts val="1800"/>
              </a:lnSpc>
            </a:pPr>
            <a:r>
              <a:rPr lang="en-NZ" alt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2100-A16 &amp; </a:t>
            </a:r>
            <a:r>
              <a:rPr lang="en-NZ" alt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2300 series</a:t>
            </a:r>
            <a:endParaRPr lang="en-NZ" altLang="en-US" sz="1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05" y="4869160"/>
            <a:ext cx="1857995" cy="86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3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31925"/>
            <a:ext cx="7624498" cy="3417355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9592" y="457508"/>
            <a:ext cx="800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Anywhere access</a:t>
            </a:r>
            <a:endParaRPr lang="en-NZ" alt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31640" y="1261209"/>
            <a:ext cx="7772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and historic access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web browser – no software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and easy to use.</a:t>
            </a:r>
            <a:endParaRPr lang="en-NZ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44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498731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475656" y="1124744"/>
            <a:ext cx="643684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plug in the optional GPS antenna.</a:t>
            </a:r>
          </a:p>
          <a:p>
            <a:pPr eaLnBrk="1" hangingPunct="1"/>
            <a:r>
              <a:rPr lang="en-AU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controller has a fix on its position, </a:t>
            </a:r>
          </a:p>
          <a:p>
            <a:pPr eaLnBrk="1" hangingPunct="1"/>
            <a:r>
              <a:rPr lang="en-AU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Position-link on your status screen.</a:t>
            </a:r>
            <a:endParaRPr lang="en-NZ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NZ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 GPS Positioning Facility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Fast Results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31640" y="1556792"/>
            <a:ext cx="7344816" cy="453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Aft>
                <a:spcPts val="400"/>
              </a:spcAft>
            </a:pPr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Installation</a:t>
            </a:r>
          </a:p>
          <a:p>
            <a:pPr eaLnBrk="1" hangingPunct="1">
              <a:spcAft>
                <a:spcPts val="400"/>
              </a:spcAft>
            </a:pPr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sensor, network, and power. </a:t>
            </a:r>
            <a:r>
              <a:rPr lang="en-NZ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Done!</a:t>
            </a:r>
            <a:endParaRPr lang="en-NZ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00"/>
              </a:spcAft>
            </a:pPr>
            <a:endParaRPr lang="en-NZ" alt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Already In Place</a:t>
            </a:r>
          </a:p>
          <a:p>
            <a:pPr eaLnBrk="1" hangingPunct="1">
              <a:spcAft>
                <a:spcPts val="400"/>
              </a:spcAft>
            </a:pPr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special software to install, no servers, no network changes, no start-up costs.</a:t>
            </a:r>
          </a:p>
          <a:p>
            <a:pPr eaLnBrk="1" hangingPunct="1">
              <a:spcAft>
                <a:spcPts val="400"/>
              </a:spcAft>
            </a:pPr>
            <a:endParaRPr lang="en-NZ" alt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Access to Data</a:t>
            </a:r>
          </a:p>
          <a:p>
            <a:pPr eaLnBrk="1" hangingPunct="1">
              <a:spcAft>
                <a:spcPts val="400"/>
              </a:spcAft>
            </a:pPr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from with any internet browser, anywhere, anytime. Multiple user access at the same time.</a:t>
            </a:r>
          </a:p>
          <a:p>
            <a:pPr eaLnBrk="1" hangingPunct="1">
              <a:spcAft>
                <a:spcPts val="400"/>
              </a:spcAft>
            </a:pPr>
            <a:endParaRPr lang="en-NZ" altLang="en-US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NZ" altLang="en-US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Analysis</a:t>
            </a:r>
          </a:p>
          <a:p>
            <a:pPr eaLnBrk="1" hangingPunct="1">
              <a:spcAft>
                <a:spcPts val="400"/>
              </a:spcAft>
            </a:pPr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 data is available online, or to download and process locally.</a:t>
            </a:r>
          </a:p>
          <a:p>
            <a:pPr eaLnBrk="1" hangingPunct="1">
              <a:spcAft>
                <a:spcPts val="400"/>
              </a:spcAft>
            </a:pPr>
            <a:endParaRPr lang="en-NZ" altLang="en-US" b="1" dirty="0">
              <a:solidFill>
                <a:srgbClr val="00990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259631" y="1322983"/>
            <a:ext cx="768910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0825" indent="-2508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ports open to attack: 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remote assets are invisible to the internet. 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special software to install.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in data logging using a backed-up secure 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also hidden from direct internet contact.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data sent by secure encrypted channel.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password management: no more passwords at each site.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upgrades are automatically done over the internet.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send data securely to an enterprise system with the user's own interface.</a:t>
            </a:r>
          </a:p>
        </p:txBody>
      </p:sp>
      <p:pic>
        <p:nvPicPr>
          <p:cNvPr id="15364" name="Picture 4" descr="C:\Intech\Intech Pictures\General Use Pictures\No-F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46" y="1223963"/>
            <a:ext cx="1162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eze Controller Safety Features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259632" y="1358801"/>
            <a:ext cx="72008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0825" indent="-2508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ezeio controllers per installation – ideal for sites covering a large area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 with most types of sensor (including existing installations).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Relay outputs for local alarm, pump, motor or lighting controls etc.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Alarms on any input, annunciation by email, text message or direct control of outputs.</a:t>
            </a:r>
            <a:b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009900"/>
              </a:buClr>
              <a:buFont typeface="Wingdings" panose="05000000000000000000" pitchFamily="2" charset="2"/>
              <a:buChar char="Ø"/>
            </a:pP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interface is a standard browser, </a:t>
            </a:r>
            <a:r>
              <a:rPr lang="en-NZ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:such Firefox, </a:t>
            </a:r>
            <a:r>
              <a:rPr lang="en-NZ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Chrome</a:t>
            </a:r>
            <a:r>
              <a:rPr lang="en-NZ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Safari, or IE.</a:t>
            </a:r>
            <a:r>
              <a:rPr lang="en-NZ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2" descr="C:\Intech\Intech Pictures\General Use Pictures\easy-a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47" y="4500564"/>
            <a:ext cx="1329104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eze SCADA Features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ezeio-gsm-whitebg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14" y="5448301"/>
            <a:ext cx="60080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1" name="AutoShape 6"/>
          <p:cNvCxnSpPr>
            <a:cxnSpLocks noChangeShapeType="1"/>
            <a:endCxn id="39" idx="1"/>
          </p:cNvCxnSpPr>
          <p:nvPr/>
        </p:nvCxnSpPr>
        <p:spPr bwMode="auto">
          <a:xfrm flipH="1" flipV="1">
            <a:off x="4913448" y="3959225"/>
            <a:ext cx="0" cy="1474788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2" name="Picture 7" descr="ezeio-gsm-whitebg-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79" y="2547939"/>
            <a:ext cx="60227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3" name="AutoShape 8"/>
          <p:cNvCxnSpPr>
            <a:cxnSpLocks noChangeShapeType="1"/>
            <a:endCxn id="39" idx="2"/>
          </p:cNvCxnSpPr>
          <p:nvPr/>
        </p:nvCxnSpPr>
        <p:spPr bwMode="auto">
          <a:xfrm>
            <a:off x="2624518" y="3014664"/>
            <a:ext cx="1462454" cy="225425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6670445" y="1154114"/>
            <a:ext cx="1827334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1200" b="1">
                <a:solidFill>
                  <a:srgbClr val="3F3F3F"/>
                </a:solidFill>
                <a:latin typeface="Arial" charset="0"/>
              </a:rPr>
              <a:t>Silo Storage</a:t>
            </a:r>
            <a:endParaRPr lang="en-US" altLang="en-US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504856" y="5627689"/>
            <a:ext cx="1661746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1200" b="1">
                <a:solidFill>
                  <a:srgbClr val="3F3F3F"/>
                </a:solidFill>
                <a:latin typeface="Arial" charset="0"/>
              </a:rPr>
              <a:t>Effluent Storage</a:t>
            </a:r>
            <a:br>
              <a:rPr lang="en-NZ" altLang="en-US" sz="1200" b="1">
                <a:solidFill>
                  <a:srgbClr val="3F3F3F"/>
                </a:solidFill>
                <a:latin typeface="Arial" charset="0"/>
              </a:rPr>
            </a:br>
            <a:r>
              <a:rPr lang="en-NZ" altLang="en-US" sz="1200" b="1">
                <a:solidFill>
                  <a:srgbClr val="3F3F3F"/>
                </a:solidFill>
                <a:latin typeface="Arial" charset="0"/>
              </a:rPr>
              <a:t>and Disposal</a:t>
            </a:r>
            <a:endParaRPr lang="en-US" altLang="en-US"/>
          </a:p>
        </p:txBody>
      </p:sp>
      <p:pic>
        <p:nvPicPr>
          <p:cNvPr id="27656" name="Picture 11" descr="T-Bar-tra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2050"/>
            <a:ext cx="2327031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1742357" y="1125539"/>
            <a:ext cx="1329104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1200" b="1">
                <a:solidFill>
                  <a:srgbClr val="3F3F3F"/>
                </a:solidFill>
                <a:latin typeface="Arial" charset="0"/>
              </a:rPr>
              <a:t>Weather Station</a:t>
            </a:r>
            <a:endParaRPr lang="en-US" altLang="en-US"/>
          </a:p>
        </p:txBody>
      </p:sp>
      <p:pic>
        <p:nvPicPr>
          <p:cNvPr id="27658" name="Picture 13" descr="Milk-Ta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092" y="1381125"/>
            <a:ext cx="1661746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9" name="Group 14"/>
          <p:cNvGrpSpPr>
            <a:grpSpLocks/>
          </p:cNvGrpSpPr>
          <p:nvPr/>
        </p:nvGrpSpPr>
        <p:grpSpPr bwMode="auto">
          <a:xfrm>
            <a:off x="5501069" y="5159376"/>
            <a:ext cx="999392" cy="900113"/>
            <a:chOff x="112163775" y="112752150"/>
            <a:chExt cx="1080000" cy="900000"/>
          </a:xfrm>
        </p:grpSpPr>
        <p:grpSp>
          <p:nvGrpSpPr>
            <p:cNvPr id="27676" name="Group 15"/>
            <p:cNvGrpSpPr>
              <a:grpSpLocks/>
            </p:cNvGrpSpPr>
            <p:nvPr/>
          </p:nvGrpSpPr>
          <p:grpSpPr bwMode="auto">
            <a:xfrm>
              <a:off x="112163775" y="112752150"/>
              <a:ext cx="1080000" cy="900000"/>
              <a:chOff x="110075775" y="108252150"/>
              <a:chExt cx="1080000" cy="900000"/>
            </a:xfrm>
          </p:grpSpPr>
          <p:sp>
            <p:nvSpPr>
              <p:cNvPr id="27678" name="AutoShape 16"/>
              <p:cNvSpPr>
                <a:spLocks noChangeArrowheads="1"/>
              </p:cNvSpPr>
              <p:nvPr/>
            </p:nvSpPr>
            <p:spPr bwMode="auto">
              <a:xfrm>
                <a:off x="110075775" y="108252150"/>
                <a:ext cx="1080000" cy="900000"/>
              </a:xfrm>
              <a:prstGeom prst="can">
                <a:avLst>
                  <a:gd name="adj" fmla="val 25000"/>
                </a:avLst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36576" tIns="36576" rIns="36576" bIns="36576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endParaRPr lang="en-NZ" altLang="en-US"/>
              </a:p>
            </p:txBody>
          </p:sp>
          <p:cxnSp>
            <p:nvCxnSpPr>
              <p:cNvPr id="27679" name="AutoShape 17"/>
              <p:cNvCxnSpPr>
                <a:cxnSpLocks noChangeShapeType="1"/>
              </p:cNvCxnSpPr>
              <p:nvPr/>
            </p:nvCxnSpPr>
            <p:spPr bwMode="auto">
              <a:xfrm>
                <a:off x="110615775" y="108477150"/>
                <a:ext cx="0" cy="67500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80" name="AutoShape 18"/>
              <p:cNvCxnSpPr>
                <a:cxnSpLocks noChangeShapeType="1"/>
              </p:cNvCxnSpPr>
              <p:nvPr/>
            </p:nvCxnSpPr>
            <p:spPr bwMode="auto">
              <a:xfrm>
                <a:off x="110327775" y="108468150"/>
                <a:ext cx="0" cy="66600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81" name="AutoShape 19"/>
              <p:cNvCxnSpPr>
                <a:cxnSpLocks noChangeShapeType="1"/>
              </p:cNvCxnSpPr>
              <p:nvPr/>
            </p:nvCxnSpPr>
            <p:spPr bwMode="auto">
              <a:xfrm>
                <a:off x="110903775" y="108468150"/>
                <a:ext cx="0" cy="666000"/>
              </a:xfrm>
              <a:prstGeom prst="straightConnector1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677" name="Oval 20"/>
            <p:cNvSpPr>
              <a:spLocks noChangeArrowheads="1"/>
            </p:cNvSpPr>
            <p:nvPr/>
          </p:nvSpPr>
          <p:spPr bwMode="auto">
            <a:xfrm>
              <a:off x="112163775" y="112752150"/>
              <a:ext cx="1080000" cy="234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en-NZ" altLang="en-US"/>
            </a:p>
          </p:txBody>
        </p:sp>
      </p:grpSp>
      <p:pic>
        <p:nvPicPr>
          <p:cNvPr id="27660" name="Picture 21" descr="water ta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53" y="4192589"/>
            <a:ext cx="997926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22"/>
          <p:cNvSpPr txBox="1">
            <a:spLocks noChangeArrowheads="1"/>
          </p:cNvSpPr>
          <p:nvPr/>
        </p:nvSpPr>
        <p:spPr bwMode="auto">
          <a:xfrm>
            <a:off x="1475657" y="3933826"/>
            <a:ext cx="1329104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1200" b="1">
                <a:solidFill>
                  <a:srgbClr val="3F3F3F"/>
                </a:solidFill>
                <a:latin typeface="Arial" charset="0"/>
              </a:rPr>
              <a:t>Water Storage</a:t>
            </a:r>
            <a:endParaRPr lang="en-US" altLang="en-US"/>
          </a:p>
        </p:txBody>
      </p:sp>
      <p:pic>
        <p:nvPicPr>
          <p:cNvPr id="27662" name="Picture 23" descr="ezeio-gsm-whitebg-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22" y="5567364"/>
            <a:ext cx="60227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AutoShape 24"/>
          <p:cNvCxnSpPr>
            <a:cxnSpLocks noChangeShapeType="1"/>
            <a:endCxn id="39" idx="2"/>
          </p:cNvCxnSpPr>
          <p:nvPr/>
        </p:nvCxnSpPr>
        <p:spPr bwMode="auto">
          <a:xfrm flipV="1">
            <a:off x="3266356" y="3240088"/>
            <a:ext cx="820615" cy="2468562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4" name="Picture 25" descr="ezeio-gsm-whitebg-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4" y="1385889"/>
            <a:ext cx="602274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5" name="AutoShape 26"/>
          <p:cNvCxnSpPr>
            <a:cxnSpLocks noChangeShapeType="1"/>
            <a:endCxn id="39" idx="3"/>
          </p:cNvCxnSpPr>
          <p:nvPr/>
        </p:nvCxnSpPr>
        <p:spPr bwMode="auto">
          <a:xfrm flipH="1">
            <a:off x="4913449" y="1820863"/>
            <a:ext cx="1358412" cy="78105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66" name="Picture 27" descr="MS-table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92" y="3389313"/>
            <a:ext cx="997926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8" descr="laptop-0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92" y="4156075"/>
            <a:ext cx="997926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8" name="AutoShape 29"/>
          <p:cNvCxnSpPr>
            <a:cxnSpLocks noChangeShapeType="1"/>
            <a:stCxn id="39" idx="0"/>
          </p:cNvCxnSpPr>
          <p:nvPr/>
        </p:nvCxnSpPr>
        <p:spPr bwMode="auto">
          <a:xfrm>
            <a:off x="5742856" y="3240088"/>
            <a:ext cx="1427285" cy="368300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30"/>
          <p:cNvCxnSpPr>
            <a:cxnSpLocks noChangeShapeType="1"/>
            <a:stCxn id="39" idx="0"/>
          </p:cNvCxnSpPr>
          <p:nvPr/>
        </p:nvCxnSpPr>
        <p:spPr bwMode="auto">
          <a:xfrm>
            <a:off x="5742856" y="3240088"/>
            <a:ext cx="1358412" cy="1052512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Cloud 38"/>
          <p:cNvSpPr/>
          <p:nvPr/>
        </p:nvSpPr>
        <p:spPr>
          <a:xfrm>
            <a:off x="4082576" y="2519363"/>
            <a:ext cx="1661746" cy="143986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600"/>
              </a:lnSpc>
              <a:defRPr/>
            </a:pPr>
            <a:r>
              <a:rPr lang="en-N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 </a:t>
            </a:r>
            <a:r>
              <a:rPr lang="en-N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SCADA</a:t>
            </a:r>
          </a:p>
          <a:p>
            <a:pPr algn="ctr">
              <a:lnSpc>
                <a:spcPts val="1600"/>
              </a:lnSpc>
              <a:defRPr/>
            </a:pPr>
            <a:r>
              <a:rPr lang="en-N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329010" y="1820864"/>
            <a:ext cx="0" cy="3905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29010" y="2211388"/>
            <a:ext cx="46452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 flipH="1">
            <a:off x="2803417" y="5612180"/>
            <a:ext cx="168275" cy="827942"/>
          </a:xfrm>
          <a:prstGeom prst="bentConnector3">
            <a:avLst>
              <a:gd name="adj1" fmla="val -136813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27678" idx="3"/>
          </p:cNvCxnSpPr>
          <p:nvPr/>
        </p:nvCxnSpPr>
        <p:spPr>
          <a:xfrm rot="16200000" flipH="1">
            <a:off x="5554860" y="5613584"/>
            <a:ext cx="68263" cy="823546"/>
          </a:xfrm>
          <a:prstGeom prst="bentConnector3">
            <a:avLst>
              <a:gd name="adj1" fmla="val 434886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518864" y="274638"/>
            <a:ext cx="8229600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alt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NZ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 and popular applications</a:t>
            </a:r>
            <a:endParaRPr lang="en-NZ" altLang="en-US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42247" y="360364"/>
            <a:ext cx="8106217" cy="4868836"/>
          </a:xfrm>
        </p:spPr>
        <p:txBody>
          <a:bodyPr>
            <a:normAutofit/>
          </a:bodyPr>
          <a:lstStyle/>
          <a:p>
            <a:pPr eaLnBrk="1" hangingPunct="1">
              <a:lnSpc>
                <a:spcPts val="4500"/>
              </a:lnSpc>
            </a:pPr>
            <a:r>
              <a:rPr lang="en-NZ" altLang="en-US" sz="8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Questions?</a:t>
            </a:r>
            <a:endParaRPr lang="en-NZ" altLang="en-US" sz="30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7" y="6193880"/>
            <a:ext cx="1263162" cy="54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98960"/>
            <a:ext cx="3229168" cy="5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59632" y="3645024"/>
            <a:ext cx="72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Intech Instruments Ltd. </a:t>
            </a:r>
          </a:p>
          <a:p>
            <a:pPr algn="ctr" eaLnBrk="1" hangingPunct="1"/>
            <a:r>
              <a:rPr lang="en-NZ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www.intech.co.nz</a:t>
            </a:r>
            <a:endParaRPr lang="en-NZ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81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9592" y="457508"/>
            <a:ext cx="800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Alerts and Alarms</a:t>
            </a:r>
            <a:endParaRPr lang="en-NZ" alt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31640" y="985952"/>
            <a:ext cx="77726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alarming system</a:t>
            </a:r>
            <a:endParaRPr lang="en-NZ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thresholds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7516102" cy="3368771"/>
          </a:xfrm>
          <a:prstGeom prst="rect">
            <a:avLst/>
          </a:prstGeom>
        </p:spPr>
      </p:pic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9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9592" y="457508"/>
            <a:ext cx="800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Automatic Reports</a:t>
            </a:r>
            <a:endParaRPr lang="en-NZ" alt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31640" y="1045185"/>
            <a:ext cx="77726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reports in your email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daily, weekly or monthly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Graphics and summary data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CSV file ready for other software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NZ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2936"/>
            <a:ext cx="7452320" cy="3340184"/>
          </a:xfrm>
          <a:prstGeom prst="rect">
            <a:avLst/>
          </a:prstGeom>
        </p:spPr>
      </p:pic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43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9592" y="457508"/>
            <a:ext cx="800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 Dashboard</a:t>
            </a:r>
            <a:endParaRPr lang="en-NZ" alt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31640" y="1045185"/>
            <a:ext cx="77726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Configurable, drag-and-drop blocks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and historic data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status from multiple sites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Shared and Private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67" y="2852936"/>
            <a:ext cx="7452320" cy="3340183"/>
          </a:xfrm>
          <a:prstGeom prst="rect">
            <a:avLst/>
          </a:prstGeom>
        </p:spPr>
      </p:pic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8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10055"/>
            <a:ext cx="3470031" cy="22669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82" y="2735402"/>
            <a:ext cx="471414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564904"/>
            <a:ext cx="261767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55576" y="1052736"/>
            <a:ext cx="80081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 User Interface incorporates </a:t>
            </a: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configurable</a:t>
            </a:r>
          </a:p>
          <a:p>
            <a:pPr algn="ctr" eaLnBrk="1" hangingPunct="1"/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friendly Web browser screens</a:t>
            </a:r>
            <a:endParaRPr lang="en-NZ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547664" y="5858650"/>
            <a:ext cx="7056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complete Cloud Based Monitoring and Control </a:t>
            </a: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lang="en-NZ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899592" y="457508"/>
            <a:ext cx="800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 Dashboard</a:t>
            </a:r>
            <a:endParaRPr lang="en-NZ" alt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Intech\Intech Pictures\Intech Logos\ez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0" y="6389688"/>
            <a:ext cx="810699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899592" y="457508"/>
            <a:ext cx="800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 Dashboard</a:t>
            </a:r>
            <a:endParaRPr lang="en-NZ" alt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5175" t="13817" r="25836" b="9560"/>
          <a:stretch/>
        </p:blipFill>
        <p:spPr>
          <a:xfrm>
            <a:off x="1921870" y="1052736"/>
            <a:ext cx="6034506" cy="51125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2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99592" y="457508"/>
            <a:ext cx="800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2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 and Automate</a:t>
            </a:r>
            <a:endParaRPr lang="en-NZ" altLang="en-US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31640" y="1313473"/>
            <a:ext cx="77726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browser based – no software to install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and historic graphs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en-NZ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use analytic tools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en-NZ" alt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17" y="2708920"/>
            <a:ext cx="7596336" cy="3404733"/>
          </a:xfrm>
          <a:prstGeom prst="rect">
            <a:avLst/>
          </a:prstGeom>
        </p:spPr>
      </p:pic>
      <p:pic>
        <p:nvPicPr>
          <p:cNvPr id="6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6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40303" y="188640"/>
            <a:ext cx="8008161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NZ" altLang="en-US" sz="4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</a:t>
            </a:r>
            <a:r>
              <a:rPr lang="en-NZ" altLang="en-US" sz="43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Ezeio</a:t>
            </a:r>
            <a:r>
              <a:rPr lang="en-NZ" altLang="en-US" sz="43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Controller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55576" y="1052736"/>
            <a:ext cx="8348702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NZ" alt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Controller comes ready to use to start monitoring, logging and controlling over the Internet.</a:t>
            </a:r>
          </a:p>
          <a:p>
            <a:pPr eaLnBrk="1" hangingPunct="1"/>
            <a:endParaRPr lang="en-NZ" alt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soon as the controller is connected to power and an Internet connection, it will start communicating with the </a:t>
            </a:r>
            <a:r>
              <a:rPr lang="en-NZ" alt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</a:t>
            </a:r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servers. There is no need for special software or network setup. The </a:t>
            </a:r>
            <a:r>
              <a:rPr lang="en-NZ" alt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connection is encrypted, bidirectional and very efficient</a:t>
            </a:r>
            <a:r>
              <a:rPr lang="en-NZ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NZ" altLang="en-US" sz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NZ" alt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comes complete with a power </a:t>
            </a:r>
            <a:r>
              <a:rPr lang="en-NZ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and Ethernet cable. </a:t>
            </a:r>
            <a:r>
              <a:rPr lang="en-NZ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service is easily purchased via the web interface. Access to the web UI for configuration and live data is free for life.</a:t>
            </a:r>
          </a:p>
          <a:p>
            <a:pPr eaLnBrk="1" hangingPunct="1"/>
            <a:endParaRPr lang="en-NZ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NZ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2928873" cy="2492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3583"/>
            <a:ext cx="3119776" cy="22157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7664" y="5999361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-STD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4326" y="603119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ezeio</a:t>
            </a:r>
            <a:r>
              <a:rPr lang="en-NZ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-GSM</a:t>
            </a:r>
            <a:endParaRPr lang="en-NZ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C:\Intech\Intech Pictures\Intech Logos\intech-logo-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7261"/>
            <a:ext cx="2072485" cy="3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9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711</Words>
  <Application>Microsoft Office PowerPoint</Application>
  <PresentationFormat>On-screen Show (4:3)</PresentationFormat>
  <Paragraphs>204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Tahoma</vt:lpstr>
      <vt:lpstr>Verdana</vt:lpstr>
      <vt:lpstr>Vrinda</vt:lpstr>
      <vt:lpstr>Wingdings</vt:lpstr>
      <vt:lpstr>Office Theme</vt:lpstr>
      <vt:lpstr>eze Cloud Based 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 Cloud Based Monitoring</dc:title>
  <dc:creator>Andrea Velandia</dc:creator>
  <cp:lastModifiedBy>Andrea Velandia</cp:lastModifiedBy>
  <cp:revision>55</cp:revision>
  <dcterms:created xsi:type="dcterms:W3CDTF">2015-08-31T03:58:46Z</dcterms:created>
  <dcterms:modified xsi:type="dcterms:W3CDTF">2019-05-03T02:06:09Z</dcterms:modified>
</cp:coreProperties>
</file>